
<file path=[Content_Types].xml><?xml version="1.0" encoding="utf-8"?>
<Types xmlns="http://schemas.openxmlformats.org/package/2006/content-types">
  <Default Extension="jpg" ContentType="image/jpeg"/>
  <Default Extension="odttf" ContentType="application/vnd.openxmlformats-officedocument.obfuscatedFont"/>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docProps/core.xml" ContentType="application/vnd.openxmlformats-package.core-properties+xml"/>
  <Override PartName="/ppt/presentation.xml" ContentType="application/vnd.openxmlformats-officedocument.presentationml.presentation.main+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custom-properties" Target="docProps/custom.xml"/><Relationship Id="rId2" Type="http://schemas.openxmlformats.org/officeDocument/2006/relationships/officeDocument" Target="ppt/presentation.xml"/><Relationship Id="rId1"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4" roundtripDataSignature="AMtx7mjQkoCp/gsaigz9hPdQffg8mP3kX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8" Type="http://schemas.openxmlformats.org/officeDocument/2006/relationships/slide" Target="slides/slide4.xml"/><Relationship Id="rId3" Type="http://schemas.openxmlformats.org/officeDocument/2006/relationships/slideMaster" Target="slideMasters/slideMaster1.xml"/><Relationship Id="rId12" Type="http://schemas.openxmlformats.org/officeDocument/2006/relationships/slide" Target="slides/slide8.xml"/><Relationship Id="rId7" Type="http://schemas.openxmlformats.org/officeDocument/2006/relationships/slide" Target="slides/slide3.xml"/><Relationship Id="rId17" Type="http://schemas.openxmlformats.org/officeDocument/2006/relationships/customXml" Target="../customXml/item3.xml"/><Relationship Id="rId2" Type="http://schemas.openxmlformats.org/officeDocument/2006/relationships/presProps" Target="presProps.xml"/><Relationship Id="rId16" Type="http://schemas.openxmlformats.org/officeDocument/2006/relationships/customXml" Target="../customXml/item2.xml"/><Relationship Id="rId11" Type="http://schemas.openxmlformats.org/officeDocument/2006/relationships/slide" Target="slides/slide7.xml"/><Relationship Id="rId1" Type="http://schemas.openxmlformats.org/officeDocument/2006/relationships/theme" Target="theme/theme1.xml"/><Relationship Id="rId6" Type="http://schemas.openxmlformats.org/officeDocument/2006/relationships/slide" Target="slides/slide2.xml"/><Relationship Id="rId5" Type="http://schemas.openxmlformats.org/officeDocument/2006/relationships/slide" Target="slides/slide1.xml"/><Relationship Id="rId15" Type="http://schemas.openxmlformats.org/officeDocument/2006/relationships/customXml" Target="../customXml/item1.xml"/><Relationship Id="rId10" Type="http://schemas.openxmlformats.org/officeDocument/2006/relationships/slide" Target="slides/slide6.xml"/><Relationship Id="rId4" Type="http://schemas.openxmlformats.org/officeDocument/2006/relationships/notesMaster" Target="notesMasters/notesMaster1.xml"/><Relationship Id="rId9" Type="http://schemas.openxmlformats.org/officeDocument/2006/relationships/slide" Target="slides/slide5.xml"/><Relationship Id="rId14"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lt-LT"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lt-LT"/>
              <a:t>Mokiniai turi atpažinti, tai tarša ar natūralus vandens žydėjimas:</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Font typeface="Arial"/>
              <a:buNone/>
            </a:pPr>
            <a:r>
              <a:rPr lang="lt-LT"/>
              <a:t>1 foto iš kairės - tarša, 2 foto - netarša. </a:t>
            </a:r>
            <a:endParaRPr/>
          </a:p>
        </p:txBody>
      </p:sp>
      <p:sp>
        <p:nvSpPr>
          <p:cNvPr id="87" name="Google Shape;87;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 name="Google Shape;94;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rPr lang="lt-LT"/>
              <a:t>Mokiniai turi atpažinti, tai tarša ar nekenksmingas dumblių sluoksnis ant akmenų:</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Clr>
                <a:schemeClr val="dk1"/>
              </a:buClr>
              <a:buSzPts val="1200"/>
              <a:buFont typeface="Calibri"/>
              <a:buNone/>
            </a:pPr>
            <a:r>
              <a:rPr lang="lt-LT"/>
              <a:t>1 foto - netarša, 2 foto - tarša.</a:t>
            </a:r>
            <a:endParaRPr/>
          </a:p>
        </p:txBody>
      </p:sp>
      <p:sp>
        <p:nvSpPr>
          <p:cNvPr id="95" name="Google Shape;95;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 name="Google Shape;102;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200"/>
              <a:buNone/>
            </a:pPr>
            <a:r>
              <a:rPr lang="lt-LT"/>
              <a:t>Mokiniai turi atpažinti, tai tarša ar natūraliai susiplakęs vanduo:</a:t>
            </a:r>
            <a:endParaRPr/>
          </a:p>
          <a:p>
            <a:pPr indent="0" lvl="0" marL="0" rtl="0" algn="l">
              <a:spcBef>
                <a:spcPts val="0"/>
              </a:spcBef>
              <a:spcAft>
                <a:spcPts val="0"/>
              </a:spcAft>
              <a:buSzPts val="1200"/>
              <a:buNone/>
            </a:pPr>
            <a:r>
              <a:t/>
            </a:r>
            <a:endParaRPr/>
          </a:p>
          <a:p>
            <a:pPr indent="0" lvl="0" marL="0" rtl="0" algn="l">
              <a:spcBef>
                <a:spcPts val="0"/>
              </a:spcBef>
              <a:spcAft>
                <a:spcPts val="0"/>
              </a:spcAft>
              <a:buClr>
                <a:schemeClr val="dk1"/>
              </a:buClr>
              <a:buSzPts val="1200"/>
              <a:buFont typeface="Calibri"/>
              <a:buNone/>
            </a:pPr>
            <a:r>
              <a:rPr lang="lt-LT"/>
              <a:t>1 foto - netarša, 2 foto - tarša.</a:t>
            </a:r>
            <a:endParaRPr/>
          </a:p>
        </p:txBody>
      </p:sp>
      <p:sp>
        <p:nvSpPr>
          <p:cNvPr id="103" name="Google Shape;103;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0" name="Google Shape;110;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lt-LT"/>
              <a:t>Mokiniai turi atpažinti, ar vandens spalva pakitusi natūraliai, ar tai tarša:</a:t>
            </a:r>
            <a:endParaRPr/>
          </a:p>
          <a:p>
            <a:pPr indent="0" lvl="0" marL="0" rtl="0" algn="l">
              <a:spcBef>
                <a:spcPts val="0"/>
              </a:spcBef>
              <a:spcAft>
                <a:spcPts val="0"/>
              </a:spcAft>
              <a:buNone/>
            </a:pPr>
            <a:r>
              <a:t/>
            </a:r>
            <a:endParaRPr/>
          </a:p>
          <a:p>
            <a:pPr indent="0" lvl="0" marL="0" rtl="0" algn="l">
              <a:spcBef>
                <a:spcPts val="0"/>
              </a:spcBef>
              <a:spcAft>
                <a:spcPts val="0"/>
              </a:spcAft>
              <a:buNone/>
            </a:pPr>
            <a:r>
              <a:rPr lang="lt-LT"/>
              <a:t>1 foto - tarša, 2 foto - netarša.</a:t>
            </a:r>
            <a:endParaRPr/>
          </a:p>
        </p:txBody>
      </p:sp>
      <p:sp>
        <p:nvSpPr>
          <p:cNvPr id="111" name="Google Shape;111;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8" name="Google Shape;118;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lt-LT"/>
              <a:t>Įkalčiai</a:t>
            </a:r>
            <a:endParaRPr/>
          </a:p>
        </p:txBody>
      </p:sp>
      <p:sp>
        <p:nvSpPr>
          <p:cNvPr id="119" name="Google Shape;119;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5" name="Google Shape;125;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lang="lt-LT"/>
              <a:t>Įkalčiai</a:t>
            </a:r>
            <a:endParaRPr/>
          </a:p>
          <a:p>
            <a:pPr indent="0" lvl="0" marL="0" rtl="0" algn="l">
              <a:spcBef>
                <a:spcPts val="0"/>
              </a:spcBef>
              <a:spcAft>
                <a:spcPts val="0"/>
              </a:spcAft>
              <a:buNone/>
            </a:pPr>
            <a:r>
              <a:t/>
            </a:r>
            <a:endParaRPr/>
          </a:p>
        </p:txBody>
      </p:sp>
      <p:sp>
        <p:nvSpPr>
          <p:cNvPr id="126" name="Google Shape;126;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2" name="Google Shape;132;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lang="lt-LT"/>
              <a:t>Įkalčiai</a:t>
            </a:r>
            <a:endParaRPr/>
          </a:p>
          <a:p>
            <a:pPr indent="0" lvl="0" marL="0" rtl="0" algn="l">
              <a:spcBef>
                <a:spcPts val="0"/>
              </a:spcBef>
              <a:spcAft>
                <a:spcPts val="0"/>
              </a:spcAft>
              <a:buNone/>
            </a:pPr>
            <a:r>
              <a:t/>
            </a:r>
            <a:endParaRPr/>
          </a:p>
        </p:txBody>
      </p:sp>
      <p:sp>
        <p:nvSpPr>
          <p:cNvPr id="133" name="Google Shape;133;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 name="Google Shape;139;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lang="lt-LT"/>
              <a:t>Įkalčiai</a:t>
            </a:r>
            <a:endParaRPr/>
          </a:p>
          <a:p>
            <a:pPr indent="0" lvl="0" marL="0" rtl="0" algn="l">
              <a:spcBef>
                <a:spcPts val="0"/>
              </a:spcBef>
              <a:spcAft>
                <a:spcPts val="0"/>
              </a:spcAft>
              <a:buNone/>
            </a:pPr>
            <a:r>
              <a:t/>
            </a:r>
            <a:endParaRPr/>
          </a:p>
        </p:txBody>
      </p:sp>
      <p:sp>
        <p:nvSpPr>
          <p:cNvPr id="140" name="Google Shape;140;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6" name="Google Shape;146;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lang="lt-LT"/>
              <a:t>Įkalčiai</a:t>
            </a:r>
            <a:endParaRPr/>
          </a:p>
          <a:p>
            <a:pPr indent="0" lvl="0" marL="0" rtl="0" algn="l">
              <a:spcBef>
                <a:spcPts val="0"/>
              </a:spcBef>
              <a:spcAft>
                <a:spcPts val="0"/>
              </a:spcAft>
              <a:buNone/>
            </a:pPr>
            <a:r>
              <a:t/>
            </a:r>
            <a:endParaRPr/>
          </a:p>
        </p:txBody>
      </p:sp>
      <p:sp>
        <p:nvSpPr>
          <p:cNvPr id="147" name="Google Shape;147;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1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1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1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0" name="Google Shape;30;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1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1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1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1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1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1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1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1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1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9"/>
          <p:cNvSpPr/>
          <p:nvPr>
            <p:ph idx="2" type="pic"/>
          </p:nvPr>
        </p:nvSpPr>
        <p:spPr>
          <a:xfrm>
            <a:off x="5183188" y="987425"/>
            <a:ext cx="6172200" cy="4873625"/>
          </a:xfrm>
          <a:prstGeom prst="rect">
            <a:avLst/>
          </a:prstGeom>
          <a:noFill/>
          <a:ln>
            <a:noFill/>
          </a:ln>
        </p:spPr>
      </p:sp>
      <p:sp>
        <p:nvSpPr>
          <p:cNvPr id="68" name="Google Shape;68;p1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2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2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2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lt-LT"/>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lt-LT"/>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9.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jp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3.jpg"/><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1.jpg"/><Relationship Id="rId4" Type="http://schemas.openxmlformats.org/officeDocument/2006/relationships/image" Target="../media/image1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
          <p:cNvSpPr txBox="1"/>
          <p:nvPr/>
        </p:nvSpPr>
        <p:spPr>
          <a:xfrm>
            <a:off x="3046070" y="685143"/>
            <a:ext cx="6099858"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lt-LT" sz="1400" u="none" cap="none" strike="noStrike">
                <a:solidFill>
                  <a:srgbClr val="191300"/>
                </a:solidFill>
                <a:latin typeface="Arial"/>
                <a:ea typeface="Arial"/>
                <a:cs typeface="Arial"/>
                <a:sym typeface="Arial"/>
              </a:rPr>
              <a:t>Tarša ar ne tarša?</a:t>
            </a:r>
            <a:endParaRPr/>
          </a:p>
        </p:txBody>
      </p:sp>
      <p:pic>
        <p:nvPicPr>
          <p:cNvPr descr="Water pollution by blooming blue-green algae - Cyanobacteria is world environmental problem. Water bodies, rivers and lakes with harmful algal blooms. Ecology concept of polluted nature. Water pollution by blooming blue-green algae - Cyanobacteria is world environmental problem. Water bodies, rivers and lakes with harmful algal blooms. Ecology concept of polluted nature. Water pollution by blooming blue-green algae - Cyanobacteria is world environmental problem. Water bodies, rivers and lakes with harmful algal blooms. Ecology concept of polluted nature. stock photo stock pictures, royalty-free photos &amp; images" id="90" name="Google Shape;90;p1"/>
          <p:cNvPicPr preferRelativeResize="0"/>
          <p:nvPr/>
        </p:nvPicPr>
        <p:blipFill rotWithShape="1">
          <a:blip r:embed="rId3">
            <a:alphaModFix/>
          </a:blip>
          <a:srcRect b="0" l="0" r="0" t="0"/>
          <a:stretch/>
        </p:blipFill>
        <p:spPr>
          <a:xfrm>
            <a:off x="142271" y="1466992"/>
            <a:ext cx="5886020" cy="3924013"/>
          </a:xfrm>
          <a:prstGeom prst="rect">
            <a:avLst/>
          </a:prstGeom>
          <a:noFill/>
          <a:ln>
            <a:noFill/>
          </a:ln>
        </p:spPr>
      </p:pic>
      <p:pic>
        <p:nvPicPr>
          <p:cNvPr descr="On the lake" id="91" name="Google Shape;91;p1"/>
          <p:cNvPicPr preferRelativeResize="0"/>
          <p:nvPr/>
        </p:nvPicPr>
        <p:blipFill rotWithShape="1">
          <a:blip r:embed="rId4">
            <a:alphaModFix/>
          </a:blip>
          <a:srcRect b="0" l="0" r="0" t="0"/>
          <a:stretch/>
        </p:blipFill>
        <p:spPr>
          <a:xfrm>
            <a:off x="6210114" y="1466993"/>
            <a:ext cx="5871628" cy="392401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2"/>
          <p:cNvSpPr txBox="1"/>
          <p:nvPr/>
        </p:nvSpPr>
        <p:spPr>
          <a:xfrm>
            <a:off x="3046070" y="685143"/>
            <a:ext cx="6099858"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lt-LT" sz="1400" u="none" cap="none" strike="noStrike">
                <a:solidFill>
                  <a:srgbClr val="191300"/>
                </a:solidFill>
                <a:latin typeface="Arial"/>
                <a:ea typeface="Arial"/>
                <a:cs typeface="Arial"/>
                <a:sym typeface="Arial"/>
              </a:rPr>
              <a:t>Tarša ar ne tarša?</a:t>
            </a:r>
            <a:endParaRPr/>
          </a:p>
        </p:txBody>
      </p:sp>
      <p:pic>
        <p:nvPicPr>
          <p:cNvPr descr="little fish swimming" id="98" name="Google Shape;98;p2"/>
          <p:cNvPicPr preferRelativeResize="0"/>
          <p:nvPr/>
        </p:nvPicPr>
        <p:blipFill rotWithShape="1">
          <a:blip r:embed="rId3">
            <a:alphaModFix/>
          </a:blip>
          <a:srcRect b="0" l="0" r="0" t="0"/>
          <a:stretch/>
        </p:blipFill>
        <p:spPr>
          <a:xfrm>
            <a:off x="232939" y="1353595"/>
            <a:ext cx="5626261" cy="3750841"/>
          </a:xfrm>
          <a:prstGeom prst="rect">
            <a:avLst/>
          </a:prstGeom>
          <a:noFill/>
          <a:ln>
            <a:noFill/>
          </a:ln>
        </p:spPr>
      </p:pic>
      <p:pic>
        <p:nvPicPr>
          <p:cNvPr descr="seaweed in a mountain lake" id="99" name="Google Shape;99;p2"/>
          <p:cNvPicPr preferRelativeResize="0"/>
          <p:nvPr/>
        </p:nvPicPr>
        <p:blipFill rotWithShape="1">
          <a:blip r:embed="rId4">
            <a:alphaModFix/>
          </a:blip>
          <a:srcRect b="0" l="0" r="0" t="0"/>
          <a:stretch/>
        </p:blipFill>
        <p:spPr>
          <a:xfrm>
            <a:off x="6309106" y="1353595"/>
            <a:ext cx="5626261" cy="375084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3"/>
          <p:cNvSpPr txBox="1"/>
          <p:nvPr/>
        </p:nvSpPr>
        <p:spPr>
          <a:xfrm>
            <a:off x="3046070" y="685143"/>
            <a:ext cx="6099858"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lt-LT" sz="1400" u="none" cap="none" strike="noStrike">
                <a:solidFill>
                  <a:srgbClr val="191300"/>
                </a:solidFill>
                <a:latin typeface="Arial"/>
                <a:ea typeface="Arial"/>
                <a:cs typeface="Arial"/>
                <a:sym typeface="Arial"/>
              </a:rPr>
              <a:t>Tarša ar ne tarša?</a:t>
            </a:r>
            <a:endParaRPr/>
          </a:p>
        </p:txBody>
      </p:sp>
      <p:pic>
        <p:nvPicPr>
          <p:cNvPr descr="Turbulent water discharge over stone surface interface" id="106" name="Google Shape;106;p3"/>
          <p:cNvPicPr preferRelativeResize="0"/>
          <p:nvPr/>
        </p:nvPicPr>
        <p:blipFill rotWithShape="1">
          <a:blip r:embed="rId3">
            <a:alphaModFix/>
          </a:blip>
          <a:srcRect b="0" l="0" r="0" t="0"/>
          <a:stretch/>
        </p:blipFill>
        <p:spPr>
          <a:xfrm>
            <a:off x="127322" y="1363679"/>
            <a:ext cx="5840206" cy="3893470"/>
          </a:xfrm>
          <a:prstGeom prst="rect">
            <a:avLst/>
          </a:prstGeom>
          <a:noFill/>
          <a:ln>
            <a:noFill/>
          </a:ln>
        </p:spPr>
      </p:pic>
      <p:pic>
        <p:nvPicPr>
          <p:cNvPr descr="Foam in polluted water, abstract texture, water abstraction. Concept of nature pollution and ecology problems of environment" id="107" name="Google Shape;107;p3"/>
          <p:cNvPicPr preferRelativeResize="0"/>
          <p:nvPr/>
        </p:nvPicPr>
        <p:blipFill rotWithShape="1">
          <a:blip r:embed="rId4">
            <a:alphaModFix/>
          </a:blip>
          <a:srcRect b="0" l="0" r="0" t="0"/>
          <a:stretch/>
        </p:blipFill>
        <p:spPr>
          <a:xfrm>
            <a:off x="6225825" y="1363679"/>
            <a:ext cx="5840205" cy="389347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pic>
        <p:nvPicPr>
          <p:cNvPr descr="Nemuno ir Neries santaka" id="113" name="Google Shape;113;p4"/>
          <p:cNvPicPr preferRelativeResize="0"/>
          <p:nvPr/>
        </p:nvPicPr>
        <p:blipFill rotWithShape="1">
          <a:blip r:embed="rId3">
            <a:alphaModFix/>
          </a:blip>
          <a:srcRect b="0" l="0" r="0" t="0"/>
          <a:stretch/>
        </p:blipFill>
        <p:spPr>
          <a:xfrm>
            <a:off x="5949388" y="1667445"/>
            <a:ext cx="5892237" cy="3523109"/>
          </a:xfrm>
          <a:prstGeom prst="rect">
            <a:avLst/>
          </a:prstGeom>
          <a:noFill/>
          <a:ln>
            <a:noFill/>
          </a:ln>
        </p:spPr>
      </p:pic>
      <p:sp>
        <p:nvSpPr>
          <p:cNvPr id="114" name="Google Shape;114;p4"/>
          <p:cNvSpPr txBox="1"/>
          <p:nvPr/>
        </p:nvSpPr>
        <p:spPr>
          <a:xfrm>
            <a:off x="3046070" y="685143"/>
            <a:ext cx="6099858"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lt-LT" sz="1400" u="none" cap="none" strike="noStrike">
                <a:solidFill>
                  <a:srgbClr val="191300"/>
                </a:solidFill>
                <a:latin typeface="Arial"/>
                <a:ea typeface="Arial"/>
                <a:cs typeface="Arial"/>
                <a:sym typeface="Arial"/>
              </a:rPr>
              <a:t>Tarša ar ne tarša?</a:t>
            </a:r>
            <a:endParaRPr/>
          </a:p>
        </p:txBody>
      </p:sp>
      <p:pic>
        <p:nvPicPr>
          <p:cNvPr descr="A duck swims on water with rainbow colored stains, polluted with oil or gasoline" id="115" name="Google Shape;115;p4"/>
          <p:cNvPicPr preferRelativeResize="0"/>
          <p:nvPr/>
        </p:nvPicPr>
        <p:blipFill rotWithShape="1">
          <a:blip r:embed="rId4">
            <a:alphaModFix/>
          </a:blip>
          <a:srcRect b="0" l="0" r="0" t="0"/>
          <a:stretch/>
        </p:blipFill>
        <p:spPr>
          <a:xfrm>
            <a:off x="253678" y="1663491"/>
            <a:ext cx="5290595" cy="352706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5"/>
          <p:cNvSpPr txBox="1"/>
          <p:nvPr/>
        </p:nvSpPr>
        <p:spPr>
          <a:xfrm>
            <a:off x="3046071" y="268455"/>
            <a:ext cx="6099858"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lt-LT" sz="1400" u="none" cap="none" strike="noStrike">
                <a:solidFill>
                  <a:srgbClr val="191300"/>
                </a:solidFill>
                <a:latin typeface="Arial"/>
                <a:ea typeface="Arial"/>
                <a:cs typeface="Arial"/>
                <a:sym typeface="Arial"/>
              </a:rPr>
              <a:t>Negyva žuvis</a:t>
            </a:r>
            <a:endParaRPr/>
          </a:p>
        </p:txBody>
      </p:sp>
      <p:pic>
        <p:nvPicPr>
          <p:cNvPr descr="water pollution. The fish dies in dirty water. Nature," id="122" name="Google Shape;122;p5"/>
          <p:cNvPicPr preferRelativeResize="0"/>
          <p:nvPr/>
        </p:nvPicPr>
        <p:blipFill rotWithShape="1">
          <a:blip r:embed="rId3">
            <a:alphaModFix/>
          </a:blip>
          <a:srcRect b="0" l="0" r="0" t="0"/>
          <a:stretch/>
        </p:blipFill>
        <p:spPr>
          <a:xfrm>
            <a:off x="1595964" y="1399572"/>
            <a:ext cx="9000072" cy="405885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pic>
        <p:nvPicPr>
          <p:cNvPr descr="Agricultural landscape with parallel furrows in a freshly plowed field and Lielupe river in background Freshly plowed field with parallel furrows stretches across the foreground, exhibiting rich, brown earth. In the background, the Lielupe River meanders through the lush green landscape manure fertilized field near river stock pictures, royalty-free photos &amp; images" id="128" name="Google Shape;128;p6"/>
          <p:cNvPicPr preferRelativeResize="0"/>
          <p:nvPr/>
        </p:nvPicPr>
        <p:blipFill rotWithShape="1">
          <a:blip r:embed="rId3">
            <a:alphaModFix/>
          </a:blip>
          <a:srcRect b="0" l="0" r="0" t="0"/>
          <a:stretch/>
        </p:blipFill>
        <p:spPr>
          <a:xfrm>
            <a:off x="2209800" y="850900"/>
            <a:ext cx="7772400" cy="5156200"/>
          </a:xfrm>
          <a:prstGeom prst="rect">
            <a:avLst/>
          </a:prstGeom>
          <a:noFill/>
          <a:ln>
            <a:noFill/>
          </a:ln>
        </p:spPr>
      </p:pic>
      <p:sp>
        <p:nvSpPr>
          <p:cNvPr id="129" name="Google Shape;129;p6"/>
          <p:cNvSpPr txBox="1"/>
          <p:nvPr/>
        </p:nvSpPr>
        <p:spPr>
          <a:xfrm>
            <a:off x="3046071" y="268455"/>
            <a:ext cx="6099858"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lt-LT" sz="1400" u="none" cap="none" strike="noStrike">
                <a:solidFill>
                  <a:srgbClr val="191300"/>
                </a:solidFill>
                <a:latin typeface="Arial"/>
                <a:ea typeface="Arial"/>
                <a:cs typeface="Arial"/>
                <a:sym typeface="Arial"/>
              </a:rPr>
              <a:t>Tręšiamas laukas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7"/>
          <p:cNvSpPr txBox="1"/>
          <p:nvPr/>
        </p:nvSpPr>
        <p:spPr>
          <a:xfrm>
            <a:off x="3046071" y="268455"/>
            <a:ext cx="6099858"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lt-LT" sz="1400" u="none" cap="none" strike="noStrike">
                <a:solidFill>
                  <a:srgbClr val="191300"/>
                </a:solidFill>
                <a:latin typeface="Arial"/>
                <a:ea typeface="Arial"/>
                <a:cs typeface="Arial"/>
                <a:sym typeface="Arial"/>
              </a:rPr>
              <a:t>Lauko nusausinimo griovys</a:t>
            </a:r>
            <a:endParaRPr/>
          </a:p>
        </p:txBody>
      </p:sp>
      <p:pic>
        <p:nvPicPr>
          <p:cNvPr descr="Rural field drainage ditch water flowing through autumn landscape Narrow ditch with water flowing between grassy fields on a cloudy autumn day field drainage ditch stock pictures, royalty-free photos &amp; images" id="136" name="Google Shape;136;p7"/>
          <p:cNvPicPr preferRelativeResize="0"/>
          <p:nvPr/>
        </p:nvPicPr>
        <p:blipFill rotWithShape="1">
          <a:blip r:embed="rId3">
            <a:alphaModFix/>
          </a:blip>
          <a:srcRect b="0" l="0" r="0" t="0"/>
          <a:stretch/>
        </p:blipFill>
        <p:spPr>
          <a:xfrm>
            <a:off x="2209800" y="850900"/>
            <a:ext cx="7772400" cy="51562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8"/>
          <p:cNvSpPr txBox="1"/>
          <p:nvPr/>
        </p:nvSpPr>
        <p:spPr>
          <a:xfrm>
            <a:off x="3046071" y="268455"/>
            <a:ext cx="6099858"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lt-LT" sz="1400" u="none" cap="none" strike="noStrike">
                <a:solidFill>
                  <a:srgbClr val="191300"/>
                </a:solidFill>
                <a:latin typeface="Arial"/>
                <a:ea typeface="Arial"/>
                <a:cs typeface="Arial"/>
                <a:sym typeface="Arial"/>
              </a:rPr>
              <a:t>Vamzdžiai upėje</a:t>
            </a:r>
            <a:endParaRPr/>
          </a:p>
        </p:txBody>
      </p:sp>
      <p:pic>
        <p:nvPicPr>
          <p:cNvPr descr="A dirty, muddy ditch with two pipes coming out of it A dirty, muddy ditch with two pipes coming out of it. The water is murky and the grass is overgrown drainage ditch into river stock pictures, royalty-free photos &amp; images" id="143" name="Google Shape;143;p8"/>
          <p:cNvPicPr preferRelativeResize="0"/>
          <p:nvPr/>
        </p:nvPicPr>
        <p:blipFill rotWithShape="1">
          <a:blip r:embed="rId3">
            <a:alphaModFix/>
          </a:blip>
          <a:srcRect b="0" l="0" r="0" t="0"/>
          <a:stretch/>
        </p:blipFill>
        <p:spPr>
          <a:xfrm>
            <a:off x="2209800" y="838200"/>
            <a:ext cx="7772400" cy="5181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9"/>
          <p:cNvSpPr txBox="1"/>
          <p:nvPr/>
        </p:nvSpPr>
        <p:spPr>
          <a:xfrm>
            <a:off x="3046071" y="268455"/>
            <a:ext cx="6099858"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lt-LT" sz="1400" u="none" cap="none" strike="noStrike">
                <a:solidFill>
                  <a:srgbClr val="191300"/>
                </a:solidFill>
                <a:latin typeface="Arial"/>
                <a:ea typeface="Arial"/>
                <a:cs typeface="Arial"/>
                <a:sym typeface="Arial"/>
              </a:rPr>
              <a:t>Plastikas ir šiukšlės upėje</a:t>
            </a:r>
            <a:endParaRPr/>
          </a:p>
        </p:txBody>
      </p:sp>
      <p:pic>
        <p:nvPicPr>
          <p:cNvPr descr="water pollution" id="150" name="Google Shape;150;p9"/>
          <p:cNvPicPr preferRelativeResize="0"/>
          <p:nvPr/>
        </p:nvPicPr>
        <p:blipFill rotWithShape="1">
          <a:blip r:embed="rId3">
            <a:alphaModFix/>
          </a:blip>
          <a:srcRect b="0" l="0" r="0" t="0"/>
          <a:stretch/>
        </p:blipFill>
        <p:spPr>
          <a:xfrm>
            <a:off x="2209800" y="1301750"/>
            <a:ext cx="7772400" cy="42545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18C9021152D4F4E9A4A0E592232DEB8" ma:contentTypeVersion="12" ma:contentTypeDescription="Create a new document." ma:contentTypeScope="" ma:versionID="9f6954b2ec8e54b5af341dfaf44f7f04">
  <xsd:schema xmlns:xsd="http://www.w3.org/2001/XMLSchema" xmlns:xs="http://www.w3.org/2001/XMLSchema" xmlns:p="http://schemas.microsoft.com/office/2006/metadata/properties" xmlns:ns2="6a2ee44c-2a20-4ddd-97ed-eb57d33bd303" xmlns:ns3="5f4f54ad-3ee3-4efa-be01-f56a08874b02" targetNamespace="http://schemas.microsoft.com/office/2006/metadata/properties" ma:root="true" ma:fieldsID="b2532f33b69bed7f24901abc6424540f" ns2:_="" ns3:_="">
    <xsd:import namespace="6a2ee44c-2a20-4ddd-97ed-eb57d33bd303"/>
    <xsd:import namespace="5f4f54ad-3ee3-4efa-be01-f56a08874b0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2ee44c-2a20-4ddd-97ed-eb57d33bd30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32ca7f26-e336-4b30-882d-a88d14cc7da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f4f54ad-3ee3-4efa-be01-f56a08874b02"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88e5e33-3397-48f7-9764-4974a8b539cc}" ma:internalName="TaxCatchAll" ma:showField="CatchAllData" ma:web="5f4f54ad-3ee3-4efa-be01-f56a08874b0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a2ee44c-2a20-4ddd-97ed-eb57d33bd303">
      <Terms xmlns="http://schemas.microsoft.com/office/infopath/2007/PartnerControls"/>
    </lcf76f155ced4ddcb4097134ff3c332f>
    <TaxCatchAll xmlns="5f4f54ad-3ee3-4efa-be01-f56a08874b02" xsi:nil="true"/>
  </documentManagement>
</p:properties>
</file>

<file path=customXml/itemProps1.xml><?xml version="1.0" encoding="utf-8"?>
<ds:datastoreItem xmlns:ds="http://schemas.openxmlformats.org/officeDocument/2006/customXml" ds:itemID="{1BA81CFF-1A8C-4B0F-B98D-EEFF14394F00}"/>
</file>

<file path=customXml/itemProps2.xml><?xml version="1.0" encoding="utf-8"?>
<ds:datastoreItem xmlns:ds="http://schemas.openxmlformats.org/officeDocument/2006/customXml" ds:itemID="{DCB7966E-1964-4AF1-AD19-CB5DBFC1D901}"/>
</file>

<file path=customXml/itemProps3.xml><?xml version="1.0" encoding="utf-8"?>
<ds:datastoreItem xmlns:ds="http://schemas.openxmlformats.org/officeDocument/2006/customXml" ds:itemID="{61A28E7F-FC10-4C17-835E-DE52A97B68A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Monika Kundelytė</dc:creator>
  <dcterms:created xsi:type="dcterms:W3CDTF">2025-10-14T14:13:34Z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0x010100718C9021152D4F4E9A4A0E592232DEB8</vt:lpwstr>
  </property>
</Properties>
</file>